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333" r:id="rId3"/>
    <p:sldId id="326" r:id="rId4"/>
    <p:sldId id="334" r:id="rId5"/>
    <p:sldId id="335" r:id="rId6"/>
    <p:sldId id="328" r:id="rId7"/>
  </p:sldIdLst>
  <p:sldSz cx="9144000" cy="6858000" type="screen4x3"/>
  <p:notesSz cx="6669088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ончаров Виктор Александрович" initials="ГВ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76" autoAdjust="0"/>
  </p:normalViewPr>
  <p:slideViewPr>
    <p:cSldViewPr>
      <p:cViewPr>
        <p:scale>
          <a:sx n="93" d="100"/>
          <a:sy n="93" d="100"/>
        </p:scale>
        <p:origin x="-1230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600" dirty="0" smtClean="0"/>
              <a:t>2021</a:t>
            </a:r>
            <a:endParaRPr lang="ru-RU" sz="1600" dirty="0"/>
          </a:p>
        </c:rich>
      </c:tx>
      <c:layout>
        <c:manualLayout>
          <c:xMode val="edge"/>
          <c:yMode val="edge"/>
          <c:x val="0.32574713920675474"/>
          <c:y val="2.0350302957791014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результатам рассмотрений ПРГР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chemeClr val="tx1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chemeClr val="accent6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Pt>
            <c:idx val="6"/>
            <c:bubble3D val="0"/>
            <c:spPr>
              <a:solidFill>
                <a:srgbClr val="FF0000"/>
              </a:solidFill>
            </c:spPr>
          </c:dPt>
          <c:cat>
            <c:strRef>
              <c:f>Лист1!$A$2:$A$8</c:f>
              <c:strCache>
                <c:ptCount val="7"/>
                <c:pt idx="0">
                  <c:v>Крепление горных выработок</c:v>
                </c:pt>
                <c:pt idx="1">
                  <c:v>Профилактика горных ударов</c:v>
                </c:pt>
                <c:pt idx="2">
                  <c:v>Проветривание</c:v>
                </c:pt>
                <c:pt idx="3">
                  <c:v>Обращение с ВМ</c:v>
                </c:pt>
                <c:pt idx="4">
                  <c:v>Электрооборудование</c:v>
                </c:pt>
                <c:pt idx="5">
                  <c:v>Геолого-маркш. контроль</c:v>
                </c:pt>
                <c:pt idx="6">
                  <c:v>Производственный контроль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15.6</c:v>
                </c:pt>
                <c:pt idx="1">
                  <c:v>0.6</c:v>
                </c:pt>
                <c:pt idx="2">
                  <c:v>11.3</c:v>
                </c:pt>
                <c:pt idx="3">
                  <c:v>6.5</c:v>
                </c:pt>
                <c:pt idx="4">
                  <c:v>13.9</c:v>
                </c:pt>
                <c:pt idx="5">
                  <c:v>8.1</c:v>
                </c:pt>
                <c:pt idx="6">
                  <c:v>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462058779183262"/>
          <c:y val="0.16413614299265894"/>
          <c:w val="0.34278160561524912"/>
          <c:h val="0.804309670720347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smtClean="0"/>
              <a:t>I </a:t>
            </a:r>
            <a:r>
              <a:rPr lang="ru-RU" sz="1600" dirty="0" smtClean="0"/>
              <a:t>квартал 2022</a:t>
            </a:r>
            <a:r>
              <a:rPr lang="en-US" sz="1600" dirty="0" smtClean="0"/>
              <a:t> </a:t>
            </a:r>
            <a:r>
              <a:rPr lang="ru-RU" sz="1600" dirty="0" smtClean="0"/>
              <a:t> </a:t>
            </a:r>
            <a:endParaRPr lang="ru-RU" sz="16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chemeClr val="tx1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chemeClr val="accent6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Pt>
            <c:idx val="6"/>
            <c:bubble3D val="0"/>
            <c:spPr>
              <a:solidFill>
                <a:srgbClr val="FF0000"/>
              </a:solidFill>
            </c:spPr>
          </c:dPt>
          <c:cat>
            <c:strRef>
              <c:f>Лист1!$A$2:$A$8</c:f>
              <c:strCache>
                <c:ptCount val="7"/>
                <c:pt idx="0">
                  <c:v>Крепление горных выработок</c:v>
                </c:pt>
                <c:pt idx="1">
                  <c:v>Профилактика горных ударов</c:v>
                </c:pt>
                <c:pt idx="2">
                  <c:v>Проветривание</c:v>
                </c:pt>
                <c:pt idx="3">
                  <c:v>Обращение с ВМ</c:v>
                </c:pt>
                <c:pt idx="4">
                  <c:v>Электрооборудование</c:v>
                </c:pt>
                <c:pt idx="5">
                  <c:v>Геолого-маркш. контроль</c:v>
                </c:pt>
                <c:pt idx="6">
                  <c:v>Производственный контроль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15.9</c:v>
                </c:pt>
                <c:pt idx="1">
                  <c:v>1.6</c:v>
                </c:pt>
                <c:pt idx="2">
                  <c:v>8.1</c:v>
                </c:pt>
                <c:pt idx="3">
                  <c:v>6.2</c:v>
                </c:pt>
                <c:pt idx="4">
                  <c:v>12.9</c:v>
                </c:pt>
                <c:pt idx="5">
                  <c:v>9.4</c:v>
                </c:pt>
                <c:pt idx="6">
                  <c:v>15.6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кв. 2021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c:spPr>
          <c:invertIfNegative val="0"/>
          <c:cat>
            <c:strRef>
              <c:f>Лист1!$A$2:$A$5</c:f>
              <c:strCache>
                <c:ptCount val="4"/>
                <c:pt idx="0">
                  <c:v>Кировский рудник
 АО "Апатит"</c:v>
                </c:pt>
                <c:pt idx="1">
                  <c:v>Расвумчоррский рудник
 АО "Апатит"</c:v>
                </c:pt>
                <c:pt idx="2">
                  <c:v>Рудник с подземным способом разработки 
АО "СЗФК"</c:v>
                </c:pt>
                <c:pt idx="3">
                  <c:v>Рудник "Карнасурт" 
ООО "Ловозерский ГОК"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11</c:v>
                </c:pt>
                <c:pt idx="2">
                  <c:v>7</c:v>
                </c:pt>
                <c:pt idx="3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II кв. 2022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Кировский рудник
 АО "Апатит"</c:v>
                </c:pt>
                <c:pt idx="1">
                  <c:v>Расвумчоррский рудник
 АО "Апатит"</c:v>
                </c:pt>
                <c:pt idx="2">
                  <c:v>Рудник с подземным способом разработки 
АО "СЗФК"</c:v>
                </c:pt>
                <c:pt idx="3">
                  <c:v>Рудник "Карнасурт" 
ООО "Ловозерский ГОК"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25</c:v>
                </c:pt>
                <c:pt idx="1">
                  <c:v>24.4</c:v>
                </c:pt>
                <c:pt idx="2">
                  <c:v>18.100000000000001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6289408"/>
        <c:axId val="126290944"/>
        <c:axId val="0"/>
      </c:bar3DChart>
      <c:catAx>
        <c:axId val="126289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26290944"/>
        <c:crosses val="autoZero"/>
        <c:auto val="1"/>
        <c:lblAlgn val="ctr"/>
        <c:lblOffset val="100"/>
        <c:noMultiLvlLbl val="0"/>
      </c:catAx>
      <c:valAx>
        <c:axId val="126290944"/>
        <c:scaling>
          <c:orientation val="minMax"/>
          <c:max val="25"/>
          <c:min val="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26289408"/>
        <c:crosses val="autoZero"/>
        <c:crossBetween val="between"/>
        <c:majorUnit val="10"/>
        <c:minorUnit val="1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кв. 2021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кол-во штрафов 
на должностные лица</c:v>
                </c:pt>
                <c:pt idx="1">
                  <c:v>кол-во штрафов
 на юридические лица</c:v>
                </c:pt>
                <c:pt idx="2">
                  <c:v>кол-во приостановок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кв. 2022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кол-во штрафов 
на должностные лица</c:v>
                </c:pt>
                <c:pt idx="1">
                  <c:v>кол-во штрафов
 на юридические лица</c:v>
                </c:pt>
                <c:pt idx="2">
                  <c:v>кол-во приостановок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21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6341888"/>
        <c:axId val="126343424"/>
        <c:axId val="119851200"/>
      </c:bar3DChart>
      <c:catAx>
        <c:axId val="126341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26343424"/>
        <c:crosses val="autoZero"/>
        <c:auto val="1"/>
        <c:lblAlgn val="ctr"/>
        <c:lblOffset val="100"/>
        <c:noMultiLvlLbl val="0"/>
      </c:catAx>
      <c:valAx>
        <c:axId val="126343424"/>
        <c:scaling>
          <c:orientation val="minMax"/>
          <c:max val="12"/>
          <c:min val="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26341888"/>
        <c:crosses val="autoZero"/>
        <c:crossBetween val="between"/>
        <c:majorUnit val="5"/>
        <c:minorUnit val="0.4"/>
      </c:valAx>
      <c:serAx>
        <c:axId val="119851200"/>
        <c:scaling>
          <c:orientation val="minMax"/>
        </c:scaling>
        <c:delete val="0"/>
        <c:axPos val="b"/>
        <c:majorTickMark val="out"/>
        <c:minorTickMark val="none"/>
        <c:tickLblPos val="nextTo"/>
        <c:crossAx val="126343424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0.41071</cdr:x>
      <cdr:y>0.21154</cdr:y>
    </cdr:from>
    <cdr:to>
      <cdr:x>0.46429</cdr:x>
      <cdr:y>0.34615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1656184" y="792088"/>
          <a:ext cx="216024" cy="50405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0.46429</cdr:x>
      <cdr:y>0.21154</cdr:y>
    </cdr:from>
    <cdr:to>
      <cdr:x>0.55357</cdr:x>
      <cdr:y>0.21154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1872208" y="792088"/>
          <a:ext cx="360040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0.48214</cdr:x>
      <cdr:y>0.15385</cdr:y>
    </cdr:from>
    <cdr:to>
      <cdr:x>0.57143</cdr:x>
      <cdr:y>0.21154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944216" y="576064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0.44643</cdr:x>
      <cdr:y>0.15385</cdr:y>
    </cdr:from>
    <cdr:to>
      <cdr:x>0.57143</cdr:x>
      <cdr:y>0.23077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800200" y="576064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15,6 %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0.51786</cdr:x>
      <cdr:y>0.30769</cdr:y>
    </cdr:from>
    <cdr:to>
      <cdr:x>0.55357</cdr:x>
      <cdr:y>0.55769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2088232" y="1152128"/>
          <a:ext cx="144016" cy="93610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0.55357</cdr:x>
      <cdr:y>0.30769</cdr:y>
    </cdr:from>
    <cdr:to>
      <cdr:x>0.625</cdr:x>
      <cdr:y>0.30769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2232248" y="1152128"/>
          <a:ext cx="288032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0.53571</cdr:x>
      <cdr:y>0.25</cdr:y>
    </cdr:from>
    <cdr:to>
      <cdr:x>0.66071</cdr:x>
      <cdr:y>0.34615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2160240" y="936104"/>
          <a:ext cx="5040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0.53571</cdr:x>
      <cdr:y>0.25</cdr:y>
    </cdr:from>
    <cdr:to>
      <cdr:x>0.66071</cdr:x>
      <cdr:y>0.34615</cdr:y>
    </cdr:to>
    <cdr:sp macro="" textlink="">
      <cdr:nvSpPr>
        <cdr:cNvPr id="24" name="TextBox 23"/>
        <cdr:cNvSpPr txBox="1"/>
      </cdr:nvSpPr>
      <cdr:spPr>
        <a:xfrm xmlns:a="http://schemas.openxmlformats.org/drawingml/2006/main">
          <a:off x="2160240" y="936104"/>
          <a:ext cx="5040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0,6 %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0.48214</cdr:x>
      <cdr:y>0.69231</cdr:y>
    </cdr:from>
    <cdr:to>
      <cdr:x>0.51786</cdr:x>
      <cdr:y>0.88462</cdr:y>
    </cdr:to>
    <cdr:cxnSp macro="">
      <cdr:nvCxnSpPr>
        <cdr:cNvPr id="26" name="Прямая соединительная линия 25"/>
        <cdr:cNvCxnSpPr/>
      </cdr:nvCxnSpPr>
      <cdr:spPr>
        <a:xfrm xmlns:a="http://schemas.openxmlformats.org/drawingml/2006/main">
          <a:off x="1944216" y="2592288"/>
          <a:ext cx="144016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0.51786</cdr:x>
      <cdr:y>0.88462</cdr:y>
    </cdr:from>
    <cdr:to>
      <cdr:x>0.60714</cdr:x>
      <cdr:y>0.88462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2088232" y="3312368"/>
          <a:ext cx="36004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0.82692</cdr:y>
    </cdr:from>
    <cdr:to>
      <cdr:x>0.66071</cdr:x>
      <cdr:y>0.94231</cdr:y>
    </cdr:to>
    <cdr:sp macro="" textlink="">
      <cdr:nvSpPr>
        <cdr:cNvPr id="29" name="TextBox 28"/>
        <cdr:cNvSpPr txBox="1"/>
      </cdr:nvSpPr>
      <cdr:spPr>
        <a:xfrm xmlns:a="http://schemas.openxmlformats.org/drawingml/2006/main">
          <a:off x="2016224" y="3096344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b="1" dirty="0" smtClean="0"/>
            <a:t>11,3 %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0.25</cdr:x>
      <cdr:y>0.80769</cdr:y>
    </cdr:from>
    <cdr:to>
      <cdr:x>0.35714</cdr:x>
      <cdr:y>0.92308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 flipH="1">
          <a:off x="1008112" y="3024336"/>
          <a:ext cx="432048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0.16071</cdr:x>
      <cdr:y>0.92308</cdr:y>
    </cdr:from>
    <cdr:to>
      <cdr:x>0.25</cdr:x>
      <cdr:y>0.92308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648072" y="3456384"/>
          <a:ext cx="36004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0.14286</cdr:x>
      <cdr:y>0.86538</cdr:y>
    </cdr:from>
    <cdr:to>
      <cdr:x>0.2654</cdr:x>
      <cdr:y>0.92308</cdr:y>
    </cdr:to>
    <cdr:sp macro="" textlink="">
      <cdr:nvSpPr>
        <cdr:cNvPr id="35" name="TextBox 34"/>
        <cdr:cNvSpPr txBox="1"/>
      </cdr:nvSpPr>
      <cdr:spPr>
        <a:xfrm xmlns:a="http://schemas.openxmlformats.org/drawingml/2006/main">
          <a:off x="576064" y="3240360"/>
          <a:ext cx="49413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6,5 %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0.125</cdr:x>
      <cdr:y>0.71154</cdr:y>
    </cdr:from>
    <cdr:to>
      <cdr:x>0.23468</cdr:x>
      <cdr:y>0.82692</cdr:y>
    </cdr:to>
    <cdr:cxnSp macro="">
      <cdr:nvCxnSpPr>
        <cdr:cNvPr id="37" name="Прямая соединительная линия 36"/>
        <cdr:cNvCxnSpPr/>
      </cdr:nvCxnSpPr>
      <cdr:spPr>
        <a:xfrm xmlns:a="http://schemas.openxmlformats.org/drawingml/2006/main" flipH="1">
          <a:off x="504056" y="2664296"/>
          <a:ext cx="442288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0.03694</cdr:x>
      <cdr:y>0.82692</cdr:y>
    </cdr:from>
    <cdr:to>
      <cdr:x>0.125</cdr:x>
      <cdr:y>0.82692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 flipH="1">
          <a:off x="148977" y="3096344"/>
          <a:ext cx="35507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0.03694</cdr:x>
      <cdr:y>0.7558</cdr:y>
    </cdr:from>
    <cdr:to>
      <cdr:x>0.14286</cdr:x>
      <cdr:y>0.82692</cdr:y>
    </cdr:to>
    <cdr:sp macro="" textlink="">
      <cdr:nvSpPr>
        <cdr:cNvPr id="40" name="TextBox 39"/>
        <cdr:cNvSpPr txBox="1"/>
      </cdr:nvSpPr>
      <cdr:spPr>
        <a:xfrm xmlns:a="http://schemas.openxmlformats.org/drawingml/2006/main">
          <a:off x="148977" y="2830016"/>
          <a:ext cx="427087" cy="2663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b="1" dirty="0" smtClean="0"/>
            <a:t>13,9%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0.03694</cdr:x>
      <cdr:y>0.25</cdr:y>
    </cdr:from>
    <cdr:to>
      <cdr:x>0.10714</cdr:x>
      <cdr:y>0.42308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 flipH="1" flipV="1">
          <a:off x="148977" y="936104"/>
          <a:ext cx="283071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0.03694</cdr:x>
      <cdr:y>0.25</cdr:y>
    </cdr:from>
    <cdr:to>
      <cdr:x>0.10714</cdr:x>
      <cdr:y>0.25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148977" y="936104"/>
          <a:ext cx="2830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0.02172</cdr:x>
      <cdr:y>0.19231</cdr:y>
    </cdr:from>
    <cdr:to>
      <cdr:x>0.14672</cdr:x>
      <cdr:y>0.26923</cdr:y>
    </cdr:to>
    <cdr:sp macro="" textlink="">
      <cdr:nvSpPr>
        <cdr:cNvPr id="45" name="TextBox 44"/>
        <cdr:cNvSpPr txBox="1"/>
      </cdr:nvSpPr>
      <cdr:spPr>
        <a:xfrm xmlns:a="http://schemas.openxmlformats.org/drawingml/2006/main">
          <a:off x="87581" y="720080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8,1 %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0.21429</cdr:x>
      <cdr:y>0.15385</cdr:y>
    </cdr:from>
    <cdr:to>
      <cdr:x>0.23468</cdr:x>
      <cdr:y>0.30769</cdr:y>
    </cdr:to>
    <cdr:cxnSp macro="">
      <cdr:nvCxnSpPr>
        <cdr:cNvPr id="47" name="Прямая соединительная линия 46"/>
        <cdr:cNvCxnSpPr/>
      </cdr:nvCxnSpPr>
      <cdr:spPr>
        <a:xfrm xmlns:a="http://schemas.openxmlformats.org/drawingml/2006/main" flipH="1" flipV="1">
          <a:off x="1002989" y="576078"/>
          <a:ext cx="95435" cy="57604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0.21429</cdr:x>
      <cdr:y>0.15385</cdr:y>
    </cdr:from>
    <cdr:to>
      <cdr:x>0.28571</cdr:x>
      <cdr:y>0.15385</cdr:y>
    </cdr:to>
    <cdr:cxnSp macro="">
      <cdr:nvCxnSpPr>
        <cdr:cNvPr id="52" name="Прямая соединительная линия 51"/>
        <cdr:cNvCxnSpPr/>
      </cdr:nvCxnSpPr>
      <cdr:spPr>
        <a:xfrm xmlns:a="http://schemas.openxmlformats.org/drawingml/2006/main">
          <a:off x="864096" y="576064"/>
          <a:ext cx="2880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0.19643</cdr:x>
      <cdr:y>0.09615</cdr:y>
    </cdr:from>
    <cdr:to>
      <cdr:x>0.33929</cdr:x>
      <cdr:y>0.17308</cdr:y>
    </cdr:to>
    <cdr:sp macro="" textlink="">
      <cdr:nvSpPr>
        <cdr:cNvPr id="54" name="TextBox 53"/>
        <cdr:cNvSpPr txBox="1"/>
      </cdr:nvSpPr>
      <cdr:spPr>
        <a:xfrm xmlns:a="http://schemas.openxmlformats.org/drawingml/2006/main">
          <a:off x="792088" y="36004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5,7 %</a:t>
          </a:r>
          <a:endParaRPr lang="ru-RU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0.81516</cdr:x>
      <cdr:y>0.17287</cdr:y>
    </cdr:from>
    <cdr:to>
      <cdr:x>0.95518</cdr:x>
      <cdr:y>0.24444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736303" y="560175"/>
          <a:ext cx="470014" cy="2319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1,6 %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0.87952</cdr:x>
      <cdr:y>0.67494</cdr:y>
    </cdr:from>
    <cdr:to>
      <cdr:x>1</cdr:x>
      <cdr:y>0.8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2952327" y="2317467"/>
          <a:ext cx="404439" cy="429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8,1 %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0.72884</cdr:x>
      <cdr:y>0.86131</cdr:y>
    </cdr:from>
    <cdr:to>
      <cdr:x>0.80058</cdr:x>
      <cdr:y>0.98631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2446535" y="2957391"/>
          <a:ext cx="240815" cy="4292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0.72884</cdr:x>
      <cdr:y>0.98631</cdr:y>
    </cdr:from>
    <cdr:to>
      <cdr:x>0.80058</cdr:x>
      <cdr:y>0.98631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446535" y="3386592"/>
          <a:ext cx="24081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0.65592</cdr:x>
      <cdr:y>0.91702</cdr:y>
    </cdr:from>
    <cdr:to>
      <cdr:x>0.76478</cdr:x>
      <cdr:y>0.99407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2201775" y="3148682"/>
          <a:ext cx="365418" cy="2645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6,2 %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0.85806</cdr:x>
      <cdr:y>0.26667</cdr:y>
    </cdr:from>
    <cdr:to>
      <cdr:x>0.94387</cdr:x>
      <cdr:y>0.53333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880319" y="864096"/>
          <a:ext cx="288032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0.85806</cdr:x>
      <cdr:y>0.26667</cdr:y>
    </cdr:from>
    <cdr:to>
      <cdr:x>0.94387</cdr:x>
      <cdr:y>0.26667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2880319" y="864096"/>
          <a:ext cx="2880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0.30168</cdr:x>
      <cdr:y>0</cdr:y>
    </cdr:from>
    <cdr:to>
      <cdr:x>0.43039</cdr:x>
      <cdr:y>0.08751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43328" y="0"/>
          <a:ext cx="914400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24,4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0.43438</cdr:x>
      <cdr:y>0.49592</cdr:y>
    </cdr:from>
    <cdr:to>
      <cdr:x>0.4952</cdr:x>
      <cdr:y>0.55426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86104" y="2448271"/>
          <a:ext cx="4320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7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0.48506</cdr:x>
      <cdr:y>0.17503</cdr:y>
    </cdr:from>
    <cdr:to>
      <cdr:x>0.57488</cdr:x>
      <cdr:y>0.24125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446144" y="864095"/>
          <a:ext cx="638149" cy="3269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18,1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0.61682</cdr:x>
      <cdr:y>0.32441</cdr:y>
    </cdr:from>
    <cdr:to>
      <cdr:x>0.74553</cdr:x>
      <cdr:y>0.50963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82248" y="160157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  <cdr:relSizeAnchor xmlns:cdr="http://schemas.openxmlformats.org/drawingml/2006/chartDrawing">
    <cdr:from>
      <cdr:x>0.61682</cdr:x>
      <cdr:y>0.29012</cdr:y>
    </cdr:from>
    <cdr:to>
      <cdr:x>0.67764</cdr:x>
      <cdr:y>0.39381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82248" y="1432296"/>
          <a:ext cx="432048" cy="511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14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0.67764</cdr:x>
      <cdr:y>0.53967</cdr:y>
    </cdr:from>
    <cdr:to>
      <cdr:x>0.77899</cdr:x>
      <cdr:y>0.6126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814296" y="2664295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5</a:t>
          </a:r>
          <a:endParaRPr lang="ru-RU" sz="16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0.59813</cdr:x>
      <cdr:y>0.60418</cdr:y>
    </cdr:from>
    <cdr:to>
      <cdr:x>0.64486</cdr:x>
      <cdr:y>0.66952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08512" y="2663401"/>
          <a:ext cx="360040" cy="288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1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0.68224</cdr:x>
      <cdr:y>0.48984</cdr:y>
    </cdr:from>
    <cdr:to>
      <cdr:x>0.72897</cdr:x>
      <cdr:y>0.55518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256584" y="2159347"/>
          <a:ext cx="36004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1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0.2243</cdr:x>
      <cdr:y>0.08147</cdr:y>
    </cdr:from>
    <cdr:to>
      <cdr:x>0.28972</cdr:x>
      <cdr:y>0.16314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728192" y="359146"/>
          <a:ext cx="5040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21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0.08829</cdr:x>
      <cdr:y>0.33027</cdr:y>
    </cdr:from>
    <cdr:to>
      <cdr:x>0.22291</cdr:x>
      <cdr:y>0.5377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99728" y="14559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  <cdr:relSizeAnchor xmlns:cdr="http://schemas.openxmlformats.org/drawingml/2006/chartDrawing">
    <cdr:from>
      <cdr:x>0.14019</cdr:x>
      <cdr:y>0.21215</cdr:y>
    </cdr:from>
    <cdr:to>
      <cdr:x>0.19626</cdr:x>
      <cdr:y>0.29382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80120" y="935210"/>
          <a:ext cx="43204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11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0.4486</cdr:x>
      <cdr:y>0.39183</cdr:y>
    </cdr:from>
    <cdr:to>
      <cdr:x>0.49533</cdr:x>
      <cdr:y>0.44084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5" y="1727298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/>
            <a:t>4</a:t>
          </a:r>
        </a:p>
      </cdr:txBody>
    </cdr:sp>
  </cdr:relSizeAnchor>
  <cdr:relSizeAnchor xmlns:cdr="http://schemas.openxmlformats.org/drawingml/2006/chartDrawing">
    <cdr:from>
      <cdr:x>0.37383</cdr:x>
      <cdr:y>0.58785</cdr:y>
    </cdr:from>
    <cdr:to>
      <cdr:x>0.42056</cdr:x>
      <cdr:y>0.66952</cdr:y>
    </cdr:to>
    <cdr:sp macro="" textlink="">
      <cdr:nvSpPr>
        <cdr:cNvPr id="8" name="TextBox 7"/>
        <cdr:cNvSpPr txBox="1"/>
      </cdr:nvSpPr>
      <cdr:spPr>
        <a:xfrm xmlns:a="http://schemas.openxmlformats.org/drawingml/2006/main" rot="10800000" flipH="1" flipV="1">
          <a:off x="2880320" y="2591394"/>
          <a:ext cx="36004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1</a:t>
          </a:r>
          <a:endParaRPr lang="ru-RU" sz="16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868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r">
              <a:defRPr sz="1100"/>
            </a:lvl1pPr>
          </a:lstStyle>
          <a:p>
            <a:fld id="{35FFFB1F-79CC-44C5-B7F5-3A9FDEC6689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868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r">
              <a:defRPr sz="1100"/>
            </a:lvl1pPr>
          </a:lstStyle>
          <a:p>
            <a:fld id="{F55F4DB3-C987-4BD4-875C-3B38C7385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06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868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r">
              <a:defRPr sz="1100"/>
            </a:lvl1pPr>
          </a:lstStyle>
          <a:p>
            <a:fld id="{F6EE2975-3A49-4B55-95F0-3874B6F44EA2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78" tIns="45089" rIns="90178" bIns="450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99" y="4642724"/>
            <a:ext cx="5335893" cy="4399115"/>
          </a:xfrm>
          <a:prstGeom prst="rect">
            <a:avLst/>
          </a:prstGeom>
        </p:spPr>
        <p:txBody>
          <a:bodyPr vert="horz" lIns="90178" tIns="45089" rIns="90178" bIns="450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868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r">
              <a:defRPr sz="1100"/>
            </a:lvl1pPr>
          </a:lstStyle>
          <a:p>
            <a:fld id="{E6E50868-E48F-4C97-9454-7C791E8A4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85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92175" y="733425"/>
            <a:ext cx="4884738" cy="36655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0868-E48F-4C97-9454-7C791E8A427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92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D4ED3DE7-EBD2-428E-97A2-FB3390C05807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FD58BEE-5225-4055-A571-B0E754540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9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9874087-2B13-409D-A053-F94EAC981145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762A1F7-1E70-4808-A017-24BED303C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3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9DF5CAE-FF43-4BE9-84CE-202D3091D790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4864517-F813-4A71-BBBD-62D137714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882ADDE-6DBE-4F21-9BD7-E0A0151BC925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8B632D75-0C0E-4DCD-93EA-F60136CB1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8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56C0CA80-53DB-4490-BC06-D11E79071FBE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3BCFA49E-A023-4C6E-A019-D942D5878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5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0A8DE75F-5EEB-4923-A9BA-1E8149536DE1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EA63FD4-60FD-4EB9-B149-12270BE09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1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ACA9C2-AC16-435C-93B9-AD789A813A5B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3D5A0A0-FAF6-4CF9-A201-635FE8E8D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4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D2580B-36D3-4F19-8748-3F298794F990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3D739D-A030-4268-B252-9BBD10CB5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9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587601B-5ED9-43BC-8CB9-793E1D7E5951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7F02BBA1-0DBC-43A2-AF86-DF94E328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2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B3EE4BFF-E76F-4D77-AC04-F03FBB43E7ED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734F696-F67D-4F9A-8B9F-9E9BDB573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2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B0453E-1CF8-407B-9ADC-0187017B761B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3C45C49-E0D5-4F05-853E-FF96E9354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4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52C20FDE-CF09-44ED-8AB0-D6774AE668FC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6D581038-2DDB-436D-882B-A3FD432CE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b="1" dirty="0"/>
              <a:t>Северо-Западное управления Ростехнадзора </a:t>
            </a:r>
            <a:endParaRPr lang="zh-CN" altLang="en-US" dirty="0">
              <a:solidFill>
                <a:prstClr val="white"/>
              </a:solidFill>
            </a:endParaRPr>
          </a:p>
        </p:txBody>
      </p:sp>
      <p:pic>
        <p:nvPicPr>
          <p:cNvPr id="1044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" y="15402"/>
            <a:ext cx="9144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48200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6400" y="2946401"/>
            <a:ext cx="8342064" cy="1246495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>
              <a:lnSpc>
                <a:spcPts val="1800"/>
              </a:lnSpc>
              <a:tabLst>
                <a:tab pos="368300" algn="l"/>
                <a:tab pos="406400" algn="l"/>
              </a:tabLst>
              <a:defRPr/>
            </a:pPr>
            <a:r>
              <a:rPr lang="en-US" altLang="zh-CN" b="1" dirty="0">
                <a:solidFill>
                  <a:prstClr val="black"/>
                </a:solidFill>
                <a:cs typeface="Arial" charset="0"/>
              </a:rPr>
              <a:t>	</a:t>
            </a:r>
            <a:r>
              <a:rPr lang="ru-RU" altLang="zh-CN" b="1" dirty="0">
                <a:solidFill>
                  <a:prstClr val="black"/>
                </a:solidFill>
                <a:cs typeface="Arial" charset="0"/>
              </a:rPr>
              <a:t>Оценка эффективности организации и осуществления производственного контроля на горнодобывающих предприятиях Мурманской области на основе анализа нарушений требований промышленной безопасности, выявленных при проведении проверок в режиме государственного постоянного надзора на ОПО I класса опасности и при расследовании несчастных случаев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88573" y="821336"/>
            <a:ext cx="5575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Северо-Западное управление Ростехнадзора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260648"/>
            <a:ext cx="5040560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55576" y="20141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Северо-Западное управление</a:t>
            </a:r>
            <a:endParaRPr kumimoji="1" lang="ru-RU" altLang="ru-RU" sz="2000" b="1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4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7626"/>
            <a:ext cx="1162051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7906" y="2"/>
            <a:ext cx="72349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0070C0"/>
                </a:solidFill>
              </a:rPr>
              <a:t>Оценка эффективности организации и осуществления производственного контроля на горнодобывающих предприятиях Мурманской области на основе анализа нарушений требований промышленной безопасности, выявленных при проведении проверок в режиме государственного постоянного надзора на ОПО I класса опасности и при расследовании несчастных случаев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62679" y="1556792"/>
            <a:ext cx="8424936" cy="773598"/>
          </a:xfrm>
        </p:spPr>
        <p:txBody>
          <a:bodyPr/>
          <a:lstStyle/>
          <a:p>
            <a:pPr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основных нарушений, выявленных в ходе осуществления постоянного надзора (%)</a:t>
            </a:r>
            <a:endParaRPr lang="ru-RU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55367970"/>
              </p:ext>
            </p:extLst>
          </p:nvPr>
        </p:nvGraphicFramePr>
        <p:xfrm>
          <a:off x="611560" y="2326097"/>
          <a:ext cx="468052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59878884"/>
              </p:ext>
            </p:extLst>
          </p:nvPr>
        </p:nvGraphicFramePr>
        <p:xfrm>
          <a:off x="5436097" y="2348881"/>
          <a:ext cx="3356766" cy="3721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 flipV="1">
            <a:off x="7450584" y="3185192"/>
            <a:ext cx="288032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738616" y="3185192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96336" y="2912952"/>
            <a:ext cx="5725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/>
              <a:t>15,9 %</a:t>
            </a:r>
            <a:endParaRPr lang="ru-RU" sz="1100" b="1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6439232" y="5566459"/>
            <a:ext cx="504056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6037741" y="6070515"/>
            <a:ext cx="4047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034505" y="5808903"/>
            <a:ext cx="81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12,9 %</a:t>
            </a:r>
            <a:endParaRPr lang="ru-RU" sz="1100" b="1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5629774" y="4522331"/>
            <a:ext cx="404731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223475" y="4692769"/>
            <a:ext cx="5004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/>
              <a:t>9,4 %</a:t>
            </a:r>
            <a:endParaRPr lang="ru-RU" sz="1100" b="1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5739292" y="3320989"/>
            <a:ext cx="50405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739292" y="3320988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687014" y="3059378"/>
            <a:ext cx="5725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/>
              <a:t>15,6 %</a:t>
            </a:r>
            <a:endParaRPr lang="ru-RU" sz="1100" b="1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5292080" y="4954379"/>
            <a:ext cx="3376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168929" y="4738355"/>
            <a:ext cx="291503" cy="4908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8460432" y="5229202"/>
            <a:ext cx="3324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289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7626"/>
            <a:ext cx="1162051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41563" y="695329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Распределение </a:t>
            </a:r>
            <a:r>
              <a:rPr lang="ru-RU" b="1" dirty="0">
                <a:solidFill>
                  <a:srgbClr val="C00000"/>
                </a:solidFill>
              </a:rPr>
              <a:t>выявленных </a:t>
            </a:r>
            <a:r>
              <a:rPr lang="ru-RU" b="1" dirty="0" smtClean="0">
                <a:solidFill>
                  <a:srgbClr val="C00000"/>
                </a:solidFill>
              </a:rPr>
              <a:t>нарушений, </a:t>
            </a:r>
            <a:r>
              <a:rPr lang="ru-RU" b="1" dirty="0">
                <a:solidFill>
                  <a:srgbClr val="C00000"/>
                </a:solidFill>
              </a:rPr>
              <a:t>в части крепления горных </a:t>
            </a:r>
            <a:r>
              <a:rPr lang="ru-RU" b="1" dirty="0" smtClean="0">
                <a:solidFill>
                  <a:srgbClr val="C00000"/>
                </a:solidFill>
              </a:rPr>
              <a:t>выработок на объектах</a:t>
            </a:r>
            <a:r>
              <a:rPr lang="en-US" b="1" dirty="0" smtClean="0">
                <a:solidFill>
                  <a:srgbClr val="C00000"/>
                </a:solidFill>
              </a:rPr>
              <a:t> I </a:t>
            </a:r>
            <a:r>
              <a:rPr lang="ru-RU" b="1" dirty="0" smtClean="0">
                <a:solidFill>
                  <a:srgbClr val="C00000"/>
                </a:solidFill>
              </a:rPr>
              <a:t>класса опасности (%)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7906" y="2"/>
            <a:ext cx="723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70C0"/>
                </a:solidFill>
              </a:rPr>
              <a:t>Оценка эффективности организации и осуществления производственного контроля на горнодобывающих предприятиях Мурманской области на основе анализа нарушений требований промышленной безопасности, выявленных при проведении проверок в режиме государственного постоянного надзора на ОПО I класса опасности и при расследовании несчастных случаев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632918831"/>
              </p:ext>
            </p:extLst>
          </p:nvPr>
        </p:nvGraphicFramePr>
        <p:xfrm>
          <a:off x="1557904" y="1772817"/>
          <a:ext cx="7104544" cy="4936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95625" y="3110662"/>
            <a:ext cx="6913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15</a:t>
            </a:r>
            <a:endParaRPr lang="ru-RU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2483768" y="1713292"/>
            <a:ext cx="53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25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323567" y="364502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11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591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7626"/>
            <a:ext cx="1162051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41563" y="695331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Привлечение к административной ответственности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7906" y="2"/>
            <a:ext cx="723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70C0"/>
                </a:solidFill>
              </a:rPr>
              <a:t>Оценка эффективности организации и осуществления производственного контроля на горнодобывающих предприятиях Мурманской области на основе анализа нарушений требований промышленной безопасности, выявленных при проведении проверок в режиме государственного постоянного надзора на ОПО I класса опасности и при расследовании несчастных случаев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00248875"/>
              </p:ext>
            </p:extLst>
          </p:nvPr>
        </p:nvGraphicFramePr>
        <p:xfrm>
          <a:off x="971600" y="1341662"/>
          <a:ext cx="7704856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628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7626"/>
            <a:ext cx="1162051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41563" y="695331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Предлагаемый алгоритм действий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7906" y="2"/>
            <a:ext cx="723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70C0"/>
                </a:solidFill>
              </a:rPr>
              <a:t>Оценка эффективности организации и осуществления производственного контроля на горнодобывающих предприятиях Мурманской области на основе анализа нарушений требований промышленной безопасности, выявленных при проведении проверок в режиме государственного постоянного надзора на ОПО I класса опасности и при расследовании несчастных случаев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43608" y="22768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4640" y="1426129"/>
            <a:ext cx="8397325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ru-RU" sz="1400" dirty="0"/>
              <a:t>обобщение результатов </a:t>
            </a:r>
            <a:r>
              <a:rPr lang="ru-RU" sz="1400" dirty="0" smtClean="0"/>
              <a:t>проверок, </a:t>
            </a:r>
            <a:r>
              <a:rPr lang="ru-RU" sz="1400" dirty="0"/>
              <a:t>проводимых </a:t>
            </a:r>
            <a:r>
              <a:rPr lang="ru-RU" sz="1400" dirty="0" smtClean="0"/>
              <a:t>службами производственного </a:t>
            </a:r>
            <a:r>
              <a:rPr lang="ru-RU" sz="1400" dirty="0"/>
              <a:t>контроля предприятий и государственного надзорного органа;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8591" y="2062416"/>
            <a:ext cx="3238579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>
            <a:spAutoFit/>
          </a:bodyPr>
          <a:lstStyle/>
          <a:p>
            <a:r>
              <a:rPr lang="ru-RU" sz="1400" dirty="0"/>
              <a:t>выявление повторяющихся нарушений;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03944" y="2509495"/>
            <a:ext cx="8397326" cy="7386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ru-RU" sz="1400" dirty="0"/>
              <a:t>деление повторяющихся нарушений на группы (опасные действия и приемы труда, профилактическая работа, содержание рабочих мест, разработка проектной документации, соблюдение проектной документации и т.д.)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63292" y="3415113"/>
            <a:ext cx="8397325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ru-RU" sz="1400" dirty="0" smtClean="0"/>
              <a:t>ранжирование нарушений по степени опасности (критический риск, повышенный риск);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3291" y="3817130"/>
            <a:ext cx="8397326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ru-RU" sz="1400" dirty="0"/>
              <a:t>сравнение повторяющихся нарушений с нарушениями, </a:t>
            </a:r>
            <a:r>
              <a:rPr lang="ru-RU" sz="1400" dirty="0" smtClean="0"/>
              <a:t>явившимися </a:t>
            </a:r>
            <a:r>
              <a:rPr lang="ru-RU" sz="1400" dirty="0"/>
              <a:t>причинами произошедших несчастных случаев;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14570" y="4552115"/>
            <a:ext cx="8422896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ru-RU" sz="1400" dirty="0"/>
              <a:t>выявление причин повторения </a:t>
            </a:r>
            <a:r>
              <a:rPr lang="ru-RU" sz="1400" dirty="0" err="1"/>
              <a:t>травмоопасных</a:t>
            </a:r>
            <a:r>
              <a:rPr lang="ru-RU" sz="1400" dirty="0"/>
              <a:t> и опасных нарушений;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14570" y="5053223"/>
            <a:ext cx="8398926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ru-RU" sz="1400" dirty="0"/>
              <a:t>определение ответственных за устранение нарушений;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34694" y="5537274"/>
            <a:ext cx="8382648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ru-RU" sz="1400" dirty="0"/>
              <a:t>разработка реестра опасностей и рисков с учетом повторяющихся нарушений;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9962" y="6042027"/>
            <a:ext cx="8397325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ru-RU" sz="1400" dirty="0"/>
              <a:t>разработка программ по устранению опасностей и снижению рисков на основе существующего реестра с учетом повторяющихся нарушений. </a:t>
            </a:r>
          </a:p>
        </p:txBody>
      </p:sp>
      <p:cxnSp>
        <p:nvCxnSpPr>
          <p:cNvPr id="17" name="Прямая со стрелкой 16"/>
          <p:cNvCxnSpPr>
            <a:endCxn id="4" idx="0"/>
          </p:cNvCxnSpPr>
          <p:nvPr/>
        </p:nvCxnSpPr>
        <p:spPr>
          <a:xfrm>
            <a:off x="1997880" y="1937157"/>
            <a:ext cx="1" cy="1252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2"/>
          </p:cNvCxnSpPr>
          <p:nvPr/>
        </p:nvCxnSpPr>
        <p:spPr>
          <a:xfrm flipH="1">
            <a:off x="1997880" y="2370193"/>
            <a:ext cx="1" cy="1221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003929" y="3248159"/>
            <a:ext cx="0" cy="186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003930" y="3722890"/>
            <a:ext cx="0" cy="94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997878" y="4340350"/>
            <a:ext cx="2" cy="219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2003930" y="4856944"/>
            <a:ext cx="1" cy="1962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997878" y="5361000"/>
            <a:ext cx="1" cy="1762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Прямая со стрелкой 1024"/>
          <p:cNvCxnSpPr/>
          <p:nvPr/>
        </p:nvCxnSpPr>
        <p:spPr>
          <a:xfrm>
            <a:off x="2003929" y="5845051"/>
            <a:ext cx="0" cy="1969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84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7626"/>
            <a:ext cx="1162051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7906" y="0"/>
            <a:ext cx="72349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Оценка эффективности организации и осуществления производственного контроля на горнодобывающих предприятиях Мурманской области на основе анализа нарушений требований промышленной безопасности, выявленных при проведении проверок в режиме государственного постоянного надзора на ОПО I класса опасности и при расследовании несчастных случаев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Доклад закончен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10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2748</TotalTime>
  <Words>411</Words>
  <Application>Microsoft Office PowerPoint</Application>
  <PresentationFormat>Экран (4:3)</PresentationFormat>
  <Paragraphs>62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Михайлова Ирина Сергеевна</dc:creator>
  <cp:lastModifiedBy>olshansky</cp:lastModifiedBy>
  <cp:revision>464</cp:revision>
  <cp:lastPrinted>2016-02-05T13:27:40Z</cp:lastPrinted>
  <dcterms:created xsi:type="dcterms:W3CDTF">2014-12-09T06:57:46Z</dcterms:created>
  <dcterms:modified xsi:type="dcterms:W3CDTF">2022-05-23T12:59:48Z</dcterms:modified>
</cp:coreProperties>
</file>